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700" y="4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10T08:56:48.524"/>
    </inkml:context>
    <inkml:brush xml:id="br0">
      <inkml:brushProperty name="width" value="0.05" units="cm"/>
      <inkml:brushProperty name="height" value="0.05" units="cm"/>
    </inkml:brush>
  </inkml:definitions>
  <inkml:trace contextRef="#ctx0" brushRef="#br0">0 0,'0'0,"0"0,0 0,0 0</inkml:trace>
</inkml:ink>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3"/>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3"/>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pPr/>
              <a:t>4/26/2022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8"/>
    <p:sndAc>
      <p:stSnd>
        <p:snd r:embed="rId1" name="camera.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4/26/2022</a:t>
            </a:fld>
            <a:endParaRPr lang="en-US" dirty="0"/>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wheel spokes="8"/>
    <p:sndAc>
      <p:stSnd>
        <p:snd r:embed="rId13" name="camera.wav"/>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D38BD-E03F-C244-B9B6-00947C024376}"/>
              </a:ext>
            </a:extLst>
          </p:cNvPr>
          <p:cNvSpPr>
            <a:spLocks noGrp="1"/>
          </p:cNvSpPr>
          <p:nvPr>
            <p:ph type="ctrTitle"/>
          </p:nvPr>
        </p:nvSpPr>
        <p:spPr>
          <a:xfrm>
            <a:off x="533400" y="685800"/>
            <a:ext cx="10363200" cy="1470025"/>
          </a:xfrm>
        </p:spPr>
        <p:txBody>
          <a:bodyPr>
            <a:normAutofit fontScale="90000"/>
          </a:bodyPr>
          <a:lstStyle/>
          <a:p>
            <a:r>
              <a:rPr lang="en-US" sz="3500" b="1" dirty="0" smtClean="0"/>
              <a:t>GOVT. COLLEGE , ROPAR</a:t>
            </a:r>
            <a:r>
              <a:rPr lang="en-US" sz="3500" dirty="0" smtClean="0"/>
              <a:t/>
            </a:r>
            <a:br>
              <a:rPr lang="en-US" sz="3500" dirty="0" smtClean="0"/>
            </a:br>
            <a:r>
              <a:rPr lang="en-US" sz="3500" dirty="0" smtClean="0"/>
              <a:t>              </a:t>
            </a:r>
            <a:r>
              <a:rPr lang="en-US" sz="3500" b="1" dirty="0" smtClean="0"/>
              <a:t>Department of </a:t>
            </a:r>
            <a:r>
              <a:rPr lang="en-US" sz="3500" b="1" dirty="0" smtClean="0"/>
              <a:t>Economics </a:t>
            </a:r>
            <a:r>
              <a:rPr lang="en-US" sz="3500" b="1" dirty="0" smtClean="0"/>
              <a:t/>
            </a:r>
            <a:br>
              <a:rPr lang="en-US" sz="3500" b="1" dirty="0" smtClean="0"/>
            </a:br>
            <a:r>
              <a:rPr lang="en-US" sz="3500" b="1" dirty="0" smtClean="0"/>
              <a:t>              </a:t>
            </a:r>
            <a:r>
              <a:rPr lang="en-US" sz="3500" b="1" dirty="0" smtClean="0"/>
              <a:t>   </a:t>
            </a:r>
            <a:r>
              <a:rPr lang="en-US" sz="3500" b="1" dirty="0" smtClean="0"/>
              <a:t>Topic: </a:t>
            </a:r>
            <a:r>
              <a:rPr lang="en-US" sz="3500" b="1" dirty="0"/>
              <a:t>T</a:t>
            </a:r>
            <a:r>
              <a:rPr lang="en-US" sz="3500" b="1" dirty="0" smtClean="0"/>
              <a:t>heory of production</a:t>
            </a:r>
            <a:br>
              <a:rPr lang="en-US" sz="3500" b="1" dirty="0" smtClean="0"/>
            </a:br>
            <a:r>
              <a:rPr lang="en-US" sz="3500" b="1" dirty="0" smtClean="0"/>
              <a:t/>
            </a:r>
            <a:br>
              <a:rPr lang="en-US" sz="3500" b="1" dirty="0" smtClean="0"/>
            </a:br>
            <a:endParaRPr lang="en-US" sz="3500" dirty="0"/>
          </a:p>
        </p:txBody>
      </p:sp>
      <p:sp>
        <p:nvSpPr>
          <p:cNvPr id="3" name="Subtitle 2">
            <a:extLst>
              <a:ext uri="{FF2B5EF4-FFF2-40B4-BE49-F238E27FC236}">
                <a16:creationId xmlns:a16="http://schemas.microsoft.com/office/drawing/2014/main" id="{7F94B064-96AE-5E4D-9870-7E13F3CEE562}"/>
              </a:ext>
            </a:extLst>
          </p:cNvPr>
          <p:cNvSpPr>
            <a:spLocks noGrp="1"/>
          </p:cNvSpPr>
          <p:nvPr>
            <p:ph type="subTitle" idx="1"/>
          </p:nvPr>
        </p:nvSpPr>
        <p:spPr>
          <a:xfrm>
            <a:off x="609600" y="2133600"/>
            <a:ext cx="9897781" cy="4128634"/>
          </a:xfrm>
        </p:spPr>
        <p:txBody>
          <a:bodyPr>
            <a:normAutofit/>
          </a:bodyPr>
          <a:lstStyle/>
          <a:p>
            <a:pPr>
              <a:buFont typeface="Arial" pitchFamily="34" charset="0"/>
              <a:buChar char="•"/>
            </a:pPr>
            <a:r>
              <a:rPr lang="en-US" sz="2000" b="1" dirty="0" smtClean="0">
                <a:solidFill>
                  <a:srgbClr val="FF0000"/>
                </a:solidFill>
              </a:rPr>
              <a:t>Introduction of production function</a:t>
            </a:r>
          </a:p>
          <a:p>
            <a:pPr>
              <a:buFont typeface="Arial" pitchFamily="34" charset="0"/>
              <a:buChar char="•"/>
            </a:pPr>
            <a:r>
              <a:rPr lang="en-US" sz="2000" b="1" dirty="0" smtClean="0">
                <a:solidFill>
                  <a:srgbClr val="FF0000"/>
                </a:solidFill>
              </a:rPr>
              <a:t>Types of production function</a:t>
            </a:r>
          </a:p>
          <a:p>
            <a:pPr>
              <a:buFont typeface="Arial" pitchFamily="34" charset="0"/>
              <a:buChar char="•"/>
            </a:pPr>
            <a:r>
              <a:rPr lang="en-US" sz="2000" b="1" dirty="0" smtClean="0">
                <a:solidFill>
                  <a:srgbClr val="FF0000"/>
                </a:solidFill>
              </a:rPr>
              <a:t>Fixed and variable inputs or factors of production</a:t>
            </a:r>
          </a:p>
          <a:p>
            <a:pPr>
              <a:buFont typeface="Arial" pitchFamily="34" charset="0"/>
              <a:buChar char="•"/>
            </a:pPr>
            <a:r>
              <a:rPr lang="en-US" sz="2000" b="1" dirty="0" smtClean="0">
                <a:solidFill>
                  <a:srgbClr val="FF0000"/>
                </a:solidFill>
              </a:rPr>
              <a:t>Time period </a:t>
            </a:r>
          </a:p>
          <a:p>
            <a:pPr>
              <a:buFont typeface="Arial" pitchFamily="34" charset="0"/>
              <a:buChar char="•"/>
            </a:pPr>
            <a:r>
              <a:rPr lang="en-US" sz="2000" b="1" dirty="0" smtClean="0">
                <a:solidFill>
                  <a:srgbClr val="FF0000"/>
                </a:solidFill>
              </a:rPr>
              <a:t>Variation of output or product in short run</a:t>
            </a:r>
          </a:p>
          <a:p>
            <a:pPr>
              <a:buFont typeface="Arial" pitchFamily="34" charset="0"/>
              <a:buChar char="•"/>
            </a:pPr>
            <a:r>
              <a:rPr lang="en-US" sz="2000" b="1" dirty="0" smtClean="0">
                <a:solidFill>
                  <a:srgbClr val="FF0000"/>
                </a:solidFill>
              </a:rPr>
              <a:t>LAW OF PRODUCTION</a:t>
            </a:r>
          </a:p>
          <a:p>
            <a:pPr>
              <a:buFont typeface="Arial" pitchFamily="34" charset="0"/>
              <a:buChar char="•"/>
            </a:pPr>
            <a:r>
              <a:rPr lang="en-US" sz="2000" b="1" dirty="0" smtClean="0">
                <a:solidFill>
                  <a:srgbClr val="FF0000"/>
                </a:solidFill>
              </a:rPr>
              <a:t>CONDITIONS OF APPLICABILITY</a:t>
            </a:r>
          </a:p>
          <a:p>
            <a:pPr>
              <a:buFont typeface="Arial" pitchFamily="34" charset="0"/>
              <a:buChar char="•"/>
            </a:pPr>
            <a:r>
              <a:rPr lang="en-US" sz="2000" b="1" dirty="0" smtClean="0">
                <a:solidFill>
                  <a:srgbClr val="FF0000"/>
                </a:solidFill>
              </a:rPr>
              <a:t>RETURE TO A FACTOR</a:t>
            </a:r>
          </a:p>
          <a:p>
            <a:pPr>
              <a:buFont typeface="Arial" pitchFamily="34" charset="0"/>
              <a:buChar char="•"/>
            </a:pPr>
            <a:r>
              <a:rPr lang="en-US" sz="1800" b="1" dirty="0" smtClean="0">
                <a:solidFill>
                  <a:srgbClr val="FF0000"/>
                </a:solidFill>
              </a:rPr>
              <a:t>WHAT IS LAW OF DIMINISHING RETURN?</a:t>
            </a:r>
          </a:p>
          <a:p>
            <a:r>
              <a:rPr lang="en-US" sz="2400" b="1" dirty="0" smtClean="0">
                <a:solidFill>
                  <a:srgbClr val="FF0000"/>
                </a:solidFill>
              </a:rPr>
              <a:t>PROF. RITU                                                                                               </a:t>
            </a:r>
            <a:r>
              <a:rPr lang="en-US" sz="2000" b="1" dirty="0" smtClean="0">
                <a:solidFill>
                  <a:srgbClr val="FF0000"/>
                </a:solidFill>
              </a:rPr>
              <a:t>CLASS B.A SEM 1</a:t>
            </a:r>
            <a:endParaRPr lang="en-US" sz="2400" b="1" dirty="0" smtClean="0">
              <a:solidFill>
                <a:srgbClr val="FF0000"/>
              </a:solidFill>
            </a:endParaRPr>
          </a:p>
          <a:p>
            <a:endParaRPr lang="en-US" sz="2000" b="1" dirty="0">
              <a:solidFill>
                <a:srgbClr val="FF0000"/>
              </a:solidFill>
            </a:endParaRPr>
          </a:p>
        </p:txBody>
      </p:sp>
    </p:spTree>
    <p:extLst>
      <p:ext uri="{BB962C8B-B14F-4D97-AF65-F5344CB8AC3E}">
        <p14:creationId xmlns:p14="http://schemas.microsoft.com/office/powerpoint/2010/main" val="2988962898"/>
      </p:ext>
    </p:extLst>
  </p:cSld>
  <p:clrMapOvr>
    <a:masterClrMapping/>
  </p:clrMapOvr>
  <p:transition>
    <p:wheel spokes="8"/>
    <p:sndAc>
      <p:stSnd>
        <p:snd r:embed="rId2" name="camera.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9AE1C-F77C-AC42-A292-C1F443B81FFA}"/>
              </a:ext>
            </a:extLst>
          </p:cNvPr>
          <p:cNvSpPr>
            <a:spLocks noGrp="1"/>
          </p:cNvSpPr>
          <p:nvPr>
            <p:ph type="title"/>
          </p:nvPr>
        </p:nvSpPr>
        <p:spPr>
          <a:xfrm rot="10800000" flipV="1">
            <a:off x="-838200" y="228600"/>
            <a:ext cx="14334182" cy="1397870"/>
          </a:xfrm>
        </p:spPr>
        <p:txBody>
          <a:bodyPr anchor="ctr"/>
          <a:lstStyle/>
          <a:p>
            <a:r>
              <a:rPr lang="en-US" dirty="0"/>
              <a:t>Introduction of production function</a:t>
            </a:r>
          </a:p>
        </p:txBody>
      </p:sp>
      <p:sp>
        <p:nvSpPr>
          <p:cNvPr id="3" name="Content Placeholder 2">
            <a:extLst>
              <a:ext uri="{FF2B5EF4-FFF2-40B4-BE49-F238E27FC236}">
                <a16:creationId xmlns:a16="http://schemas.microsoft.com/office/drawing/2014/main" id="{E4E7A706-2B6F-FD42-899D-73F2E03484DD}"/>
              </a:ext>
            </a:extLst>
          </p:cNvPr>
          <p:cNvSpPr>
            <a:spLocks noGrp="1"/>
          </p:cNvSpPr>
          <p:nvPr>
            <p:ph idx="1"/>
          </p:nvPr>
        </p:nvSpPr>
        <p:spPr>
          <a:xfrm>
            <a:off x="1288408" y="2023131"/>
            <a:ext cx="9603275" cy="3450613"/>
          </a:xfrm>
        </p:spPr>
        <p:txBody>
          <a:bodyPr>
            <a:normAutofit/>
          </a:bodyPr>
          <a:lstStyle/>
          <a:p>
            <a:r>
              <a:rPr lang="en-US" sz="2400"/>
              <a:t>Production function refers to the technical relationship between the quantity of good produced (Output) and the factors of production(input) necessary to produce it . </a:t>
            </a:r>
            <a:endParaRPr lang="en-US" sz="2200"/>
          </a:p>
          <a:p>
            <a:pPr marL="0" indent="0">
              <a:buNone/>
            </a:pPr>
            <a:r>
              <a:rPr lang="en-US" sz="2200"/>
              <a:t>               Production function can be expressed with the following equation:</a:t>
            </a:r>
          </a:p>
        </p:txBody>
      </p:sp>
      <p:sp>
        <p:nvSpPr>
          <p:cNvPr id="6" name="Rectangle 5">
            <a:extLst>
              <a:ext uri="{FF2B5EF4-FFF2-40B4-BE49-F238E27FC236}">
                <a16:creationId xmlns:a16="http://schemas.microsoft.com/office/drawing/2014/main" id="{036DF1E4-98C8-CF45-AAB6-451E47E2CA46}"/>
              </a:ext>
            </a:extLst>
          </p:cNvPr>
          <p:cNvSpPr/>
          <p:nvPr/>
        </p:nvSpPr>
        <p:spPr>
          <a:xfrm>
            <a:off x="4947046" y="4000501"/>
            <a:ext cx="2286001" cy="517922"/>
          </a:xfrm>
          <a:prstGeom prst="rect">
            <a:avLst/>
          </a:prstGeom>
          <a:solidFill>
            <a:srgbClr val="000000">
              <a:alpha val="5000"/>
            </a:srgbClr>
          </a:solidFill>
          <a:ln w="18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000000"/>
                </a:solidFill>
              </a:rPr>
              <a:t>Y=f(L,K,S)</a:t>
            </a: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B9E2D1-6F19-D04A-8AFD-AA2F638FCF8F}"/>
                  </a:ext>
                </a:extLst>
              </p14:cNvPr>
              <p14:cNvContentPartPr/>
              <p14:nvPr/>
            </p14:nvContentPartPr>
            <p14:xfrm>
              <a:off x="5795356" y="5473744"/>
              <a:ext cx="360" cy="360"/>
            </p14:xfrm>
          </p:contentPart>
        </mc:Choice>
        <mc:Fallback xmlns="">
          <p:pic>
            <p:nvPicPr>
              <p:cNvPr id="8" name="Ink 7">
                <a:extLst>
                  <a:ext uri="{FF2B5EF4-FFF2-40B4-BE49-F238E27FC236}">
                    <a16:creationId xmlns:a16="http://schemas.microsoft.com/office/drawing/2014/main" xmlns="" xmlns:p14="http://schemas.microsoft.com/office/powerpoint/2010/main" id="{01B9E2D1-6F19-D04A-8AFD-AA2F638FCF8F}"/>
                  </a:ext>
                </a:extLst>
              </p:cNvPr>
              <p:cNvPicPr/>
              <p:nvPr/>
            </p:nvPicPr>
            <p:blipFill>
              <a:blip r:embed="rId4"/>
              <a:stretch>
                <a:fillRect/>
              </a:stretch>
            </p:blipFill>
            <p:spPr>
              <a:xfrm>
                <a:off x="5786356" y="5464744"/>
                <a:ext cx="18000" cy="18000"/>
              </a:xfrm>
              <a:prstGeom prst="rect">
                <a:avLst/>
              </a:prstGeom>
            </p:spPr>
          </p:pic>
        </mc:Fallback>
      </mc:AlternateContent>
    </p:spTree>
    <p:extLst>
      <p:ext uri="{BB962C8B-B14F-4D97-AF65-F5344CB8AC3E}">
        <p14:creationId xmlns:p14="http://schemas.microsoft.com/office/powerpoint/2010/main" val="3569943827"/>
      </p:ext>
    </p:extLst>
  </p:cSld>
  <p:clrMapOvr>
    <a:masterClrMapping/>
  </p:clrMapOvr>
  <p:transition>
    <p:wheel spokes="8"/>
    <p:sndAc>
      <p:stSnd>
        <p:snd r:embed="rId2" name="camera.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DDB30-6690-6045-B3BF-DB9A35899E78}"/>
              </a:ext>
            </a:extLst>
          </p:cNvPr>
          <p:cNvSpPr>
            <a:spLocks noGrp="1"/>
          </p:cNvSpPr>
          <p:nvPr>
            <p:ph type="title"/>
          </p:nvPr>
        </p:nvSpPr>
        <p:spPr/>
        <p:txBody>
          <a:bodyPr anchor="ctr"/>
          <a:lstStyle/>
          <a:p>
            <a:pPr algn="ctr"/>
            <a:r>
              <a:rPr lang="en-US"/>
              <a:t>Definition </a:t>
            </a:r>
          </a:p>
        </p:txBody>
      </p:sp>
      <p:sp>
        <p:nvSpPr>
          <p:cNvPr id="3" name="Content Placeholder 2">
            <a:extLst>
              <a:ext uri="{FF2B5EF4-FFF2-40B4-BE49-F238E27FC236}">
                <a16:creationId xmlns:a16="http://schemas.microsoft.com/office/drawing/2014/main" id="{DC386D77-5490-0043-8322-5A6CA23F4C3B}"/>
              </a:ext>
            </a:extLst>
          </p:cNvPr>
          <p:cNvSpPr>
            <a:spLocks noGrp="1"/>
          </p:cNvSpPr>
          <p:nvPr>
            <p:ph idx="1"/>
          </p:nvPr>
        </p:nvSpPr>
        <p:spPr/>
        <p:txBody>
          <a:bodyPr>
            <a:normAutofit/>
          </a:bodyPr>
          <a:lstStyle/>
          <a:p>
            <a:endParaRPr lang="en-US" sz="2800"/>
          </a:p>
          <a:p>
            <a:pPr marL="0" indent="0">
              <a:buNone/>
            </a:pPr>
            <a:r>
              <a:rPr lang="en-US" sz="2800" b="1"/>
              <a:t>According to </a:t>
            </a:r>
            <a:r>
              <a:rPr lang="en-US" sz="2800" b="1" u="sng"/>
              <a:t>Waston</a:t>
            </a:r>
            <a:r>
              <a:rPr lang="en-US" sz="2800" b="1"/>
              <a:t> , “The relation between a firm’s physical production (output)and the material factor of production (input) is referred to as production function .”</a:t>
            </a:r>
          </a:p>
        </p:txBody>
      </p:sp>
    </p:spTree>
    <p:extLst>
      <p:ext uri="{BB962C8B-B14F-4D97-AF65-F5344CB8AC3E}">
        <p14:creationId xmlns:p14="http://schemas.microsoft.com/office/powerpoint/2010/main" val="541010832"/>
      </p:ext>
    </p:extLst>
  </p:cSld>
  <p:clrMapOvr>
    <a:masterClrMapping/>
  </p:clrMapOvr>
  <p:transition>
    <p:wheel spokes="8"/>
    <p:sndAc>
      <p:stSnd>
        <p:snd r:embed="rId2" name="camera.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9547-FAB1-B947-8EBC-1736E67E1F8B}"/>
              </a:ext>
            </a:extLst>
          </p:cNvPr>
          <p:cNvSpPr>
            <a:spLocks noGrp="1"/>
          </p:cNvSpPr>
          <p:nvPr>
            <p:ph type="title"/>
          </p:nvPr>
        </p:nvSpPr>
        <p:spPr/>
        <p:txBody>
          <a:bodyPr/>
          <a:lstStyle/>
          <a:p>
            <a:r>
              <a:rPr lang="en-US" dirty="0"/>
              <a:t>Types of production function</a:t>
            </a:r>
          </a:p>
        </p:txBody>
      </p:sp>
      <p:pic>
        <p:nvPicPr>
          <p:cNvPr id="7" name="Picture 7">
            <a:extLst>
              <a:ext uri="{FF2B5EF4-FFF2-40B4-BE49-F238E27FC236}">
                <a16:creationId xmlns:a16="http://schemas.microsoft.com/office/drawing/2014/main" id="{5749E0CA-ABA4-164A-928A-2DE64573D1F1}"/>
              </a:ext>
            </a:extLst>
          </p:cNvPr>
          <p:cNvPicPr>
            <a:picLocks noGrp="1" noChangeAspect="1"/>
          </p:cNvPicPr>
          <p:nvPr>
            <p:ph idx="1"/>
          </p:nvPr>
        </p:nvPicPr>
        <p:blipFill>
          <a:blip r:embed="rId3"/>
          <a:stretch>
            <a:fillRect/>
          </a:stretch>
        </p:blipFill>
        <p:spPr>
          <a:xfrm>
            <a:off x="2073870" y="1600200"/>
            <a:ext cx="8044259" cy="4525963"/>
          </a:xfrm>
        </p:spPr>
      </p:pic>
    </p:spTree>
    <p:extLst>
      <p:ext uri="{BB962C8B-B14F-4D97-AF65-F5344CB8AC3E}">
        <p14:creationId xmlns:p14="http://schemas.microsoft.com/office/powerpoint/2010/main" val="2373011150"/>
      </p:ext>
    </p:extLst>
  </p:cSld>
  <p:clrMapOvr>
    <a:masterClrMapping/>
  </p:clrMapOvr>
  <p:transition>
    <p:wheel spokes="8"/>
    <p:sndAc>
      <p:stSnd>
        <p:snd r:embed="rId2" name="camera.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53303-A951-EA46-B5FE-B2A03571DB77}"/>
              </a:ext>
            </a:extLst>
          </p:cNvPr>
          <p:cNvSpPr>
            <a:spLocks noGrp="1"/>
          </p:cNvSpPr>
          <p:nvPr>
            <p:ph type="title"/>
          </p:nvPr>
        </p:nvSpPr>
        <p:spPr/>
        <p:txBody>
          <a:bodyPr>
            <a:normAutofit fontScale="90000"/>
          </a:bodyPr>
          <a:lstStyle/>
          <a:p>
            <a:r>
              <a:rPr lang="en-US" dirty="0"/>
              <a:t>Fixed and variable inputs or factors of production</a:t>
            </a:r>
          </a:p>
        </p:txBody>
      </p:sp>
      <p:sp>
        <p:nvSpPr>
          <p:cNvPr id="3" name="Content Placeholder 2">
            <a:extLst>
              <a:ext uri="{FF2B5EF4-FFF2-40B4-BE49-F238E27FC236}">
                <a16:creationId xmlns:a16="http://schemas.microsoft.com/office/drawing/2014/main" id="{8E134BD5-9352-4748-89EF-C832339B662F}"/>
              </a:ext>
            </a:extLst>
          </p:cNvPr>
          <p:cNvSpPr>
            <a:spLocks noGrp="1"/>
          </p:cNvSpPr>
          <p:nvPr>
            <p:ph idx="1"/>
          </p:nvPr>
        </p:nvSpPr>
        <p:spPr/>
        <p:txBody>
          <a:bodyPr>
            <a:normAutofit/>
          </a:bodyPr>
          <a:lstStyle/>
          <a:p>
            <a:pPr marL="457200" indent="-457200">
              <a:buFont typeface="+mj-lt"/>
              <a:buAutoNum type="arabicPeriod"/>
            </a:pPr>
            <a:r>
              <a:rPr lang="en-US" sz="2800"/>
              <a:t>Fixed input or factors of production: it is defined as one, the quantity of which cannot be changed in the short run as level of output changes .</a:t>
            </a:r>
          </a:p>
          <a:p>
            <a:pPr marL="457200" indent="-457200">
              <a:buFont typeface="+mj-lt"/>
              <a:buAutoNum type="arabicPeriod"/>
            </a:pPr>
            <a:r>
              <a:rPr lang="en-US" sz="2800"/>
              <a:t>Variable input or factor of production : it is defined as one the quantity of which may be changed in the Short run es the level of output changes </a:t>
            </a:r>
          </a:p>
          <a:p>
            <a:pPr marL="0" indent="0">
              <a:buNone/>
            </a:pPr>
            <a:endParaRPr lang="en-US" sz="2800"/>
          </a:p>
        </p:txBody>
      </p:sp>
    </p:spTree>
    <p:extLst>
      <p:ext uri="{BB962C8B-B14F-4D97-AF65-F5344CB8AC3E}">
        <p14:creationId xmlns:p14="http://schemas.microsoft.com/office/powerpoint/2010/main" val="1081582054"/>
      </p:ext>
    </p:extLst>
  </p:cSld>
  <p:clrMapOvr>
    <a:masterClrMapping/>
  </p:clrMapOvr>
  <p:transition>
    <p:wheel spokes="8"/>
    <p:sndAc>
      <p:stSnd>
        <p:snd r:embed="rId2" name="camera.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C78A-4554-A742-9C0C-BF9D3E492A0B}"/>
              </a:ext>
            </a:extLst>
          </p:cNvPr>
          <p:cNvSpPr>
            <a:spLocks noGrp="1"/>
          </p:cNvSpPr>
          <p:nvPr>
            <p:ph type="title"/>
          </p:nvPr>
        </p:nvSpPr>
        <p:spPr/>
        <p:txBody>
          <a:bodyPr anchor="ctr"/>
          <a:lstStyle/>
          <a:p>
            <a:pPr algn="ctr"/>
            <a:r>
              <a:rPr lang="en-US" dirty="0"/>
              <a:t>Time period </a:t>
            </a:r>
          </a:p>
        </p:txBody>
      </p:sp>
      <p:sp>
        <p:nvSpPr>
          <p:cNvPr id="3" name="Content Placeholder 2">
            <a:extLst>
              <a:ext uri="{FF2B5EF4-FFF2-40B4-BE49-F238E27FC236}">
                <a16:creationId xmlns:a16="http://schemas.microsoft.com/office/drawing/2014/main" id="{F98A4BDD-BFB5-C149-9126-2D61968F46B4}"/>
              </a:ext>
            </a:extLst>
          </p:cNvPr>
          <p:cNvSpPr>
            <a:spLocks noGrp="1"/>
          </p:cNvSpPr>
          <p:nvPr>
            <p:ph idx="1"/>
          </p:nvPr>
        </p:nvSpPr>
        <p:spPr/>
        <p:txBody>
          <a:bodyPr>
            <a:normAutofit/>
          </a:bodyPr>
          <a:lstStyle/>
          <a:p>
            <a:r>
              <a:rPr lang="en-US" sz="2400"/>
              <a:t>Short period or short run : short run is defined as that period of time inwhixh one or more factors of production or inputs are fixed and other are variable</a:t>
            </a:r>
          </a:p>
          <a:p>
            <a:r>
              <a:rPr lang="en-US" sz="2400"/>
              <a:t>Long period or Long run : Long period or long run is defined as that period of time on which all factors of production or inputs are variable. In the long run all factors are varied in quantity and there are no fixed factors.In other word, long period refer to that period of time in which the quantity of all factors can be increased or decreased.Thus, there is no distinction between fixed and variable factors in the long run, as all factors become variable factors</a:t>
            </a:r>
          </a:p>
          <a:p>
            <a:pPr marL="0" indent="0">
              <a:buNone/>
            </a:pPr>
            <a:endParaRPr lang="en-US" sz="2400"/>
          </a:p>
        </p:txBody>
      </p:sp>
    </p:spTree>
    <p:extLst>
      <p:ext uri="{BB962C8B-B14F-4D97-AF65-F5344CB8AC3E}">
        <p14:creationId xmlns:p14="http://schemas.microsoft.com/office/powerpoint/2010/main" val="730542079"/>
      </p:ext>
    </p:extLst>
  </p:cSld>
  <p:clrMapOvr>
    <a:masterClrMapping/>
  </p:clrMapOvr>
  <p:transition>
    <p:wheel spokes="8"/>
    <p:sndAc>
      <p:stSnd>
        <p:snd r:embed="rId2" name="camera.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A530-099B-CA4F-B0D2-C05308507008}"/>
              </a:ext>
            </a:extLst>
          </p:cNvPr>
          <p:cNvSpPr>
            <a:spLocks noGrp="1"/>
          </p:cNvSpPr>
          <p:nvPr>
            <p:ph type="title"/>
          </p:nvPr>
        </p:nvSpPr>
        <p:spPr/>
        <p:txBody>
          <a:bodyPr>
            <a:normAutofit/>
          </a:bodyPr>
          <a:lstStyle/>
          <a:p>
            <a:r>
              <a:rPr lang="en-US" dirty="0"/>
              <a:t>Variation of output or product in short run</a:t>
            </a:r>
          </a:p>
        </p:txBody>
      </p:sp>
      <p:sp>
        <p:nvSpPr>
          <p:cNvPr id="3" name="Content Placeholder 2">
            <a:extLst>
              <a:ext uri="{FF2B5EF4-FFF2-40B4-BE49-F238E27FC236}">
                <a16:creationId xmlns:a16="http://schemas.microsoft.com/office/drawing/2014/main" id="{37B1997E-8643-B440-A431-61DC063D5419}"/>
              </a:ext>
            </a:extLst>
          </p:cNvPr>
          <p:cNvSpPr>
            <a:spLocks noGrp="1"/>
          </p:cNvSpPr>
          <p:nvPr>
            <p:ph idx="1"/>
          </p:nvPr>
        </p:nvSpPr>
        <p:spPr/>
        <p:txBody>
          <a:bodyPr/>
          <a:lstStyle/>
          <a:p>
            <a:r>
              <a:rPr lang="en-US"/>
              <a:t>Total Product (TP): Total product of a variable factor is maximum output produced by combining a given input of that factor with fixed factor</a:t>
            </a:r>
          </a:p>
          <a:p>
            <a:r>
              <a:rPr lang="en-US"/>
              <a:t>Average Product (AP): The average product of a variable factor is simply the total product od the factor divided by the total units of the variable factor it measure the average output</a:t>
            </a:r>
          </a:p>
        </p:txBody>
      </p:sp>
    </p:spTree>
    <p:extLst>
      <p:ext uri="{BB962C8B-B14F-4D97-AF65-F5344CB8AC3E}">
        <p14:creationId xmlns:p14="http://schemas.microsoft.com/office/powerpoint/2010/main" val="3986708599"/>
      </p:ext>
    </p:extLst>
  </p:cSld>
  <p:clrMapOvr>
    <a:masterClrMapping/>
  </p:clrMapOvr>
  <p:transition>
    <p:wheel spokes="8"/>
    <p:sndAc>
      <p:stSnd>
        <p:snd r:embed="rId2" name="camera.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11125200" cy="1524000"/>
          </a:xfrm>
        </p:spPr>
        <p:txBody>
          <a:bodyPr>
            <a:noAutofit/>
          </a:bodyPr>
          <a:lstStyle/>
          <a:p>
            <a:r>
              <a:rPr lang="en-US" sz="3000" b="1" dirty="0" smtClean="0"/>
              <a:t>LAW OF PRODUCTION-</a:t>
            </a:r>
            <a:r>
              <a:rPr lang="en-US" sz="2000" b="1" dirty="0" smtClean="0"/>
              <a:t>:</a:t>
            </a:r>
            <a:r>
              <a:rPr lang="en-US" sz="2000" dirty="0" smtClean="0"/>
              <a:t>Laws of Production in economics </a:t>
            </a:r>
            <a:r>
              <a:rPr lang="en-US" sz="2000" b="1" dirty="0" smtClean="0"/>
              <a:t>deals with the concepts of cost and producers equilibrium</a:t>
            </a:r>
            <a:r>
              <a:rPr lang="en-US" sz="2000" dirty="0" smtClean="0"/>
              <a:t>. It is an important aspect of economics as it helps a business determine the level of output that leads to maximum profits. It also defines the various variable and fixed costs of the firm.</a:t>
            </a:r>
            <a:r>
              <a:rPr lang="en-US" sz="2000" b="1" dirty="0" smtClean="0"/>
              <a:t/>
            </a:r>
            <a:br>
              <a:rPr lang="en-US" sz="2000" b="1" dirty="0" smtClean="0"/>
            </a:br>
            <a:endParaRPr lang="en-US" sz="2000" dirty="0"/>
          </a:p>
        </p:txBody>
      </p:sp>
      <p:pic>
        <p:nvPicPr>
          <p:cNvPr id="4" name="Content Placeholder 3" descr="image-12.jpg"/>
          <p:cNvPicPr>
            <a:picLocks noGrp="1" noChangeAspect="1"/>
          </p:cNvPicPr>
          <p:nvPr>
            <p:ph idx="1"/>
          </p:nvPr>
        </p:nvPicPr>
        <p:blipFill>
          <a:blip r:embed="rId3"/>
          <a:stretch>
            <a:fillRect/>
          </a:stretch>
        </p:blipFill>
        <p:spPr>
          <a:xfrm>
            <a:off x="2819400" y="1905000"/>
            <a:ext cx="5894917" cy="4421188"/>
          </a:xfrm>
        </p:spPr>
      </p:pic>
    </p:spTree>
  </p:cSld>
  <p:clrMapOvr>
    <a:masterClrMapping/>
  </p:clrMapOvr>
  <p:transition>
    <p:wheel spokes="8"/>
    <p:sndAc>
      <p:stSnd>
        <p:snd r:embed="rId2" name="camera.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LAW OF VARIAALE PERPOTION-:Laws of Production in economics </a:t>
            </a:r>
            <a:r>
              <a:rPr lang="en-US" sz="2000" b="1" dirty="0" smtClean="0"/>
              <a:t>deals with the concepts of cost and producers equilibrium</a:t>
            </a:r>
            <a:r>
              <a:rPr lang="en-US" sz="2000" dirty="0" smtClean="0"/>
              <a:t>. It is an important aspect of economics as it helps a business determine the level of output that leads to maximum profits. It also defines the various variable and fixed costs of the firm.</a:t>
            </a:r>
            <a:endParaRPr lang="en-US" sz="2000" dirty="0"/>
          </a:p>
        </p:txBody>
      </p:sp>
      <p:pic>
        <p:nvPicPr>
          <p:cNvPr id="4" name="Content Placeholder 3" descr="Laws-of-Variable-Proportions.jpg"/>
          <p:cNvPicPr>
            <a:picLocks noGrp="1" noChangeAspect="1"/>
          </p:cNvPicPr>
          <p:nvPr>
            <p:ph idx="1"/>
          </p:nvPr>
        </p:nvPicPr>
        <p:blipFill>
          <a:blip r:embed="rId3"/>
          <a:stretch>
            <a:fillRect/>
          </a:stretch>
        </p:blipFill>
        <p:spPr>
          <a:xfrm>
            <a:off x="2581712" y="2133600"/>
            <a:ext cx="6752788" cy="3323431"/>
          </a:xfrm>
        </p:spPr>
      </p:pic>
    </p:spTree>
  </p:cSld>
  <p:clrMapOvr>
    <a:masterClrMapping/>
  </p:clrMapOvr>
  <p:transition>
    <p:wheel spokes="8"/>
    <p:sndAc>
      <p:stSnd>
        <p:snd r:embed="rId2" name="camera.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3200" y="3352800"/>
            <a:ext cx="3962400" cy="990600"/>
          </a:xfrm>
        </p:spPr>
        <p:txBody>
          <a:bodyPr>
            <a:normAutofit/>
          </a:bodyPr>
          <a:lstStyle/>
          <a:p>
            <a:r>
              <a:rPr lang="en-US" sz="200" dirty="0" smtClean="0"/>
              <a:t>A</a:t>
            </a:r>
            <a:endParaRPr lang="en-US" sz="200" dirty="0"/>
          </a:p>
        </p:txBody>
      </p:sp>
      <p:pic>
        <p:nvPicPr>
          <p:cNvPr id="4" name="Content Placeholder 3" descr="maxresdefault.jpg"/>
          <p:cNvPicPr>
            <a:picLocks noGrp="1" noChangeAspect="1"/>
          </p:cNvPicPr>
          <p:nvPr>
            <p:ph idx="1"/>
          </p:nvPr>
        </p:nvPicPr>
        <p:blipFill>
          <a:blip r:embed="rId3"/>
          <a:stretch>
            <a:fillRect/>
          </a:stretch>
        </p:blipFill>
        <p:spPr>
          <a:xfrm>
            <a:off x="990600" y="457200"/>
            <a:ext cx="10349089" cy="5821363"/>
          </a:xfrm>
        </p:spPr>
      </p:pic>
    </p:spTree>
  </p:cSld>
  <p:clrMapOvr>
    <a:masterClrMapping/>
  </p:clrMapOvr>
  <p:transition>
    <p:wheel spokes="8"/>
    <p:sndAc>
      <p:stSnd>
        <p:snd r:embed="rId2" name="camera.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SIMPLIFIED VERSION OF THE STAGES OF PRODUCTION -:</a:t>
            </a:r>
            <a:endParaRPr lang="en-US" dirty="0"/>
          </a:p>
        </p:txBody>
      </p:sp>
      <p:pic>
        <p:nvPicPr>
          <p:cNvPr id="4" name="Content Placeholder 3" descr="content_lq11.png"/>
          <p:cNvPicPr>
            <a:picLocks noGrp="1" noChangeAspect="1"/>
          </p:cNvPicPr>
          <p:nvPr>
            <p:ph idx="1"/>
          </p:nvPr>
        </p:nvPicPr>
        <p:blipFill>
          <a:blip r:embed="rId3"/>
          <a:stretch>
            <a:fillRect/>
          </a:stretch>
        </p:blipFill>
        <p:spPr>
          <a:xfrm>
            <a:off x="2286000" y="914400"/>
            <a:ext cx="7315199" cy="5656804"/>
          </a:xfrm>
        </p:spPr>
      </p:pic>
    </p:spTree>
  </p:cSld>
  <p:clrMapOvr>
    <a:masterClrMapping/>
  </p:clrMapOvr>
  <p:transition>
    <p:wheel spokes="8"/>
    <p:sndAc>
      <p:stSnd>
        <p:snd r:embed="rId2" name="camera.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CONDITIONS OF APPLICABILITY</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t>INDIVISIBILITY OF FACTORS-:  </a:t>
            </a:r>
            <a:r>
              <a:rPr lang="en-US" sz="2500" dirty="0" smtClean="0"/>
              <a:t>The main cause of the stage of increasing returns is that some factors of production are indivisible . It also tends to improve the degree of co-ordination between the fixed and variable factors</a:t>
            </a:r>
            <a:r>
              <a:rPr lang="en-US" dirty="0" smtClean="0"/>
              <a:t>.</a:t>
            </a:r>
          </a:p>
          <a:p>
            <a:pPr marL="514350" indent="-514350">
              <a:buAutoNum type="arabicPeriod"/>
            </a:pPr>
            <a:r>
              <a:rPr lang="en-US" dirty="0" smtClean="0"/>
              <a:t>CHANGE IN FACTORE RATIO-:   </a:t>
            </a:r>
            <a:r>
              <a:rPr lang="en-US" sz="2500" dirty="0" smtClean="0"/>
              <a:t>The main cause of the operation of the factors of production is variable while others are fixed. When this variable factors is used with fixed factors, then their ratio compared to variable factors falls. Production is the result of the cooperation of all factors.</a:t>
            </a:r>
            <a:endParaRPr lang="en-US" sz="2500" dirty="0"/>
          </a:p>
        </p:txBody>
      </p:sp>
    </p:spTree>
  </p:cSld>
  <p:clrMapOvr>
    <a:masterClrMapping/>
  </p:clrMapOvr>
  <p:transition>
    <p:wheel spokes="8"/>
    <p:sndAc>
      <p:stSnd>
        <p:snd r:embed="rId2" name="camera.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RETURE TO A FACTOR-:</a:t>
            </a:r>
            <a:endParaRPr lang="en-US" dirty="0"/>
          </a:p>
        </p:txBody>
      </p:sp>
      <p:sp>
        <p:nvSpPr>
          <p:cNvPr id="3" name="Content Placeholder 2"/>
          <p:cNvSpPr>
            <a:spLocks noGrp="1"/>
          </p:cNvSpPr>
          <p:nvPr>
            <p:ph idx="1"/>
          </p:nvPr>
        </p:nvSpPr>
        <p:spPr/>
        <p:txBody>
          <a:bodyPr/>
          <a:lstStyle/>
          <a:p>
            <a:pPr>
              <a:buNone/>
            </a:pPr>
            <a:r>
              <a:rPr lang="en-US" dirty="0" smtClean="0"/>
              <a:t>    Returns to a factor relates to the </a:t>
            </a:r>
            <a:r>
              <a:rPr lang="en-US" dirty="0" err="1" smtClean="0"/>
              <a:t>behaviour</a:t>
            </a:r>
            <a:r>
              <a:rPr lang="en-US" dirty="0" smtClean="0"/>
              <a:t> of total output as one variable input, say </a:t>
            </a:r>
            <a:r>
              <a:rPr lang="en-US" dirty="0" err="1" smtClean="0"/>
              <a:t>labour</a:t>
            </a:r>
            <a:r>
              <a:rPr lang="en-US" dirty="0" smtClean="0"/>
              <a:t>, is varied. It is a short-run concept. There are three aspects of returns to a factor:</a:t>
            </a:r>
            <a:br>
              <a:rPr lang="en-US" dirty="0" smtClean="0"/>
            </a:br>
            <a:r>
              <a:rPr lang="en-US" dirty="0" smtClean="0"/>
              <a:t>(</a:t>
            </a:r>
            <a:r>
              <a:rPr lang="en-US" dirty="0" err="1" smtClean="0"/>
              <a:t>i</a:t>
            </a:r>
            <a:r>
              <a:rPr lang="en-US" dirty="0" smtClean="0"/>
              <a:t>) Increasing Returns to a Factor</a:t>
            </a:r>
            <a:br>
              <a:rPr lang="en-US" dirty="0" smtClean="0"/>
            </a:br>
            <a:r>
              <a:rPr lang="en-US" dirty="0" smtClean="0"/>
              <a:t>(ii) Constant Returns to a Factor, and</a:t>
            </a:r>
            <a:br>
              <a:rPr lang="en-US" dirty="0" smtClean="0"/>
            </a:br>
            <a:r>
              <a:rPr lang="en-US" dirty="0" smtClean="0"/>
              <a:t>(iii) Diminishing Returns to a Factor.</a:t>
            </a:r>
            <a:br>
              <a:rPr lang="en-US" dirty="0" smtClean="0"/>
            </a:br>
            <a:endParaRPr lang="en-US" dirty="0"/>
          </a:p>
        </p:txBody>
      </p:sp>
    </p:spTree>
  </p:cSld>
  <p:clrMapOvr>
    <a:masterClrMapping/>
  </p:clrMapOvr>
  <p:transition>
    <p:wheel spokes="8"/>
    <p:sndAc>
      <p:stSnd>
        <p:snd r:embed="rId2" name="camera.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LAW OF DIMINISHING RETURN?</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law of diminishing returns is an economic principle stating that as investment in a particular area increases, the rate of profit from that investment, after a certain point, cannot continue to increase if other variables remain at a constant. As investment continues past that point, the return diminishes progressively.</a:t>
            </a:r>
          </a:p>
          <a:p>
            <a:r>
              <a:rPr lang="en-US" dirty="0"/>
              <a:t>For example, the law of diminishing returns states that in a production process, adding more workers might initially increase output and eventually creates the optimal output per worker. After that optimal point, however, the efficiency of each worker decreases because other factors -- such as the production technique or the available resources -- remain the same (this is known, more specifically, as the law of diminishing </a:t>
            </a:r>
            <a:r>
              <a:rPr lang="en-US" i="1" dirty="0"/>
              <a:t>marginal</a:t>
            </a:r>
            <a:r>
              <a:rPr lang="en-US" dirty="0"/>
              <a:t> returns). This kind of problem might be addressed by modernizing the production technique using technology.</a:t>
            </a:r>
          </a:p>
          <a:p>
            <a:endParaRPr lang="en-US" dirty="0"/>
          </a:p>
        </p:txBody>
      </p:sp>
    </p:spTree>
  </p:cSld>
  <p:clrMapOvr>
    <a:masterClrMapping/>
  </p:clrMapOvr>
  <p:transition>
    <p:wheel spokes="8"/>
    <p:sndAc>
      <p:stSnd>
        <p:snd r:embed="rId2" name="camera.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9067800" y="1417638"/>
            <a:ext cx="2514600" cy="715962"/>
          </a:xfrm>
        </p:spPr>
        <p:txBody>
          <a:bodyPr>
            <a:normAutofit/>
          </a:bodyPr>
          <a:lstStyle/>
          <a:p>
            <a:r>
              <a:rPr lang="en-US" sz="100" dirty="0" smtClean="0"/>
              <a:t>A</a:t>
            </a:r>
            <a:endParaRPr lang="en-US" sz="100" dirty="0"/>
          </a:p>
        </p:txBody>
      </p:sp>
      <p:pic>
        <p:nvPicPr>
          <p:cNvPr id="4" name="Content Placeholder 3" descr="scrm_lawofdiminishingreturns.png"/>
          <p:cNvPicPr>
            <a:picLocks noGrp="1" noChangeAspect="1"/>
          </p:cNvPicPr>
          <p:nvPr>
            <p:ph idx="1"/>
          </p:nvPr>
        </p:nvPicPr>
        <p:blipFill>
          <a:blip r:embed="rId3"/>
          <a:stretch>
            <a:fillRect/>
          </a:stretch>
        </p:blipFill>
        <p:spPr>
          <a:xfrm>
            <a:off x="1981200" y="609600"/>
            <a:ext cx="7152217" cy="5364163"/>
          </a:xfrm>
        </p:spPr>
      </p:pic>
    </p:spTree>
  </p:cSld>
  <p:clrMapOvr>
    <a:masterClrMapping/>
  </p:clrMapOvr>
  <p:transition>
    <p:wheel spokes="8"/>
    <p:sndAc>
      <p:stSnd>
        <p:snd r:embed="rId2" name="camera.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solidFill>
                  <a:srgbClr val="FF0000"/>
                </a:solidFill>
              </a:rPr>
              <a:t>THANK YOU</a:t>
            </a:r>
            <a:endParaRPr lang="en-US" sz="6000" dirty="0">
              <a:solidFill>
                <a:srgbClr val="FF0000"/>
              </a:solidFill>
            </a:endParaRPr>
          </a:p>
        </p:txBody>
      </p:sp>
      <p:sp>
        <p:nvSpPr>
          <p:cNvPr id="3" name="Subtitle 2"/>
          <p:cNvSpPr>
            <a:spLocks noGrp="1"/>
          </p:cNvSpPr>
          <p:nvPr>
            <p:ph type="subTitle" idx="1"/>
          </p:nvPr>
        </p:nvSpPr>
        <p:spPr/>
        <p:txBody>
          <a:bodyPr>
            <a:normAutofit/>
          </a:bodyPr>
          <a:lstStyle/>
          <a:p>
            <a:r>
              <a:rPr lang="en-US" sz="900" dirty="0" smtClean="0"/>
              <a:t>A</a:t>
            </a:r>
            <a:endParaRPr lang="en-US" sz="900" dirty="0"/>
          </a:p>
        </p:txBody>
      </p:sp>
    </p:spTree>
  </p:cSld>
  <p:clrMapOvr>
    <a:masterClrMapping/>
  </p:clrMapOvr>
  <p:transition>
    <p:wheel spokes="8"/>
    <p:sndAc>
      <p:stSnd>
        <p:snd r:embed="rId2" name="camera.wav"/>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TotalTime>
  <Words>697</Words>
  <Application>Microsoft Office PowerPoint</Application>
  <PresentationFormat>Widescreen</PresentationFormat>
  <Paragraphs>43</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GOVT. COLLEGE , ROPAR               Department of Economics                   Topic: Theory of production  </vt:lpstr>
      <vt:lpstr>Introduction of production function</vt:lpstr>
      <vt:lpstr>Definition </vt:lpstr>
      <vt:lpstr>Types of production function</vt:lpstr>
      <vt:lpstr>Fixed and variable inputs or factors of production</vt:lpstr>
      <vt:lpstr>Time period </vt:lpstr>
      <vt:lpstr>Variation of output or product in short run</vt:lpstr>
      <vt:lpstr>LAW OF PRODUCTION-:Laws of Production in economics deals with the concepts of cost and producers equilibrium. It is an important aspect of economics as it helps a business determine the level of output that leads to maximum profits. It also defines the various variable and fixed costs of the firm. </vt:lpstr>
      <vt:lpstr>LAW OF VARIAALE PERPOTION-:Laws of Production in economics deals with the concepts of cost and producers equilibrium. It is an important aspect of economics as it helps a business determine the level of output that leads to maximum profits. It also defines the various variable and fixed costs of the firm.</vt:lpstr>
      <vt:lpstr>A</vt:lpstr>
      <vt:lpstr>A SIMPLIFIED VERSION OF THE STAGES OF PRODUCTION -:</vt:lpstr>
      <vt:lpstr>CONDITIONS OF APPLICABILITY</vt:lpstr>
      <vt:lpstr>RETURE TO A FACTOR-:</vt:lpstr>
      <vt:lpstr>WHAT IS LAW OF DIMINISHING RETURN?</vt:lpstr>
      <vt:lpstr>A</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Ashish Kumar</cp:lastModifiedBy>
  <cp:revision>17</cp:revision>
  <dcterms:created xsi:type="dcterms:W3CDTF">2022-04-07T06:36:55Z</dcterms:created>
  <dcterms:modified xsi:type="dcterms:W3CDTF">2022-04-26T05:40:14Z</dcterms:modified>
</cp:coreProperties>
</file>